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</p:sldMasterIdLst>
  <p:notesMasterIdLst>
    <p:notesMasterId r:id="rId24"/>
  </p:notesMasterIdLst>
  <p:sldIdLst>
    <p:sldId id="258" r:id="rId2"/>
    <p:sldId id="259" r:id="rId3"/>
    <p:sldId id="498" r:id="rId4"/>
    <p:sldId id="540" r:id="rId5"/>
    <p:sldId id="535" r:id="rId6"/>
    <p:sldId id="541" r:id="rId7"/>
    <p:sldId id="544" r:id="rId8"/>
    <p:sldId id="545" r:id="rId9"/>
    <p:sldId id="500" r:id="rId10"/>
    <p:sldId id="501" r:id="rId11"/>
    <p:sldId id="502" r:id="rId12"/>
    <p:sldId id="536" r:id="rId13"/>
    <p:sldId id="520" r:id="rId14"/>
    <p:sldId id="537" r:id="rId15"/>
    <p:sldId id="538" r:id="rId16"/>
    <p:sldId id="539" r:id="rId17"/>
    <p:sldId id="521" r:id="rId18"/>
    <p:sldId id="546" r:id="rId19"/>
    <p:sldId id="547" r:id="rId20"/>
    <p:sldId id="522" r:id="rId21"/>
    <p:sldId id="503" r:id="rId22"/>
    <p:sldId id="542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C048DFA-E6F9-9F4F-9DB1-604C8E7A1C1F}">
          <p14:sldIdLst>
            <p14:sldId id="258"/>
            <p14:sldId id="259"/>
            <p14:sldId id="498"/>
            <p14:sldId id="540"/>
            <p14:sldId id="535"/>
            <p14:sldId id="541"/>
            <p14:sldId id="544"/>
            <p14:sldId id="545"/>
            <p14:sldId id="500"/>
            <p14:sldId id="501"/>
            <p14:sldId id="502"/>
            <p14:sldId id="536"/>
            <p14:sldId id="520"/>
            <p14:sldId id="537"/>
            <p14:sldId id="538"/>
            <p14:sldId id="539"/>
            <p14:sldId id="521"/>
            <p14:sldId id="546"/>
            <p14:sldId id="547"/>
            <p14:sldId id="522"/>
            <p14:sldId id="503"/>
            <p14:sldId id="54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75" autoAdjust="0"/>
    <p:restoredTop sz="88868" autoAdjust="0"/>
  </p:normalViewPr>
  <p:slideViewPr>
    <p:cSldViewPr snapToGrid="0" snapToObjects="1">
      <p:cViewPr varScale="1">
        <p:scale>
          <a:sx n="91" d="100"/>
          <a:sy n="91" d="100"/>
        </p:scale>
        <p:origin x="2058" y="30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00" d="100"/>
        <a:sy n="100" d="100"/>
      </p:scale>
      <p:origin x="0" y="-204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A3E57C-7A75-4E1B-9C9D-A97DC44D4172}" type="datetimeFigureOut">
              <a:rPr lang="en-GB" smtClean="0"/>
              <a:t>14/07/2025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93E0B1-0C21-4B1F-9036-D8F2F07291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83470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9343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5834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68268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65134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A8EB3-5E00-3C80-CDDD-94569288EB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239479-52A7-0922-02F2-9FA618450AF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23AE651-ACF7-FF9B-6842-1F3BF05C7F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D610A5-78D8-0118-4E31-CEB323A2CC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25940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382402-9AA0-4C88-159C-397EE3E02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8DF9B7-8F71-B2A9-6B4E-EFFF1A91B94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1AE2E8-9E33-E7B9-F84C-D9110F49F90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EE0655-6A6C-68BE-6817-9820CC6852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8423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D93E0B1-0C21-4B1F-9036-D8F2F0729156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49259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6F46960-5967-5840-B330-2ECD3C492C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608"/>
            <a:ext cx="9142570" cy="6856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59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75DD430-9727-C844-A598-26063C75DE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04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4E27B-905F-8D4A-843C-3474D8580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6C56AE-3A23-1C42-844F-6CF0A6D9248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30" y="1609"/>
            <a:ext cx="9142570" cy="6856391"/>
          </a:xfrm>
          <a:prstGeom prst="rect">
            <a:avLst/>
          </a:prstGeom>
        </p:spPr>
      </p:pic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04403AFC-BAD3-6842-84A1-706291FF1B09}"/>
              </a:ext>
            </a:extLst>
          </p:cNvPr>
          <p:cNvSpPr txBox="1">
            <a:spLocks/>
          </p:cNvSpPr>
          <p:nvPr userDrawn="1"/>
        </p:nvSpPr>
        <p:spPr>
          <a:xfrm>
            <a:off x="515438" y="817971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8E6AF9C-A5C0-3B4D-AE1C-1AB44F072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4413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99990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9F9821-70B3-4328-A350-80CCB20B9BC6}" type="datetimeFigureOut">
              <a:rPr lang="en-US" smtClean="0"/>
              <a:pPr/>
              <a:t>7/14/2025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11D78-A4CE-4E8D-8E38-CF9315FA160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8844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442E2965-B75C-DEB4-7D32-17FA582F54F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C8F745B4-25BB-E73F-BDDE-EAD45F9B3A82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CD87FDD-C385-EDB2-F52A-4D5B201B14B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F35FA02-3CF5-E143-B23D-405388B8D993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06883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 Slide">
  <p:cSld name="Default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body" idx="1"/>
          </p:nvPr>
        </p:nvSpPr>
        <p:spPr>
          <a:xfrm>
            <a:off x="615137" y="1045411"/>
            <a:ext cx="775811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L="171446" marR="0" lvl="0" indent="-8572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  <a:defRPr sz="1350" b="0" i="0" u="none" strike="noStrike" cap="none">
                <a:solidFill>
                  <a:schemeClr val="dk2"/>
                </a:solidFill>
                <a:latin typeface="Montserrat Medium" panose="00000600000000000000" pitchFamily="50" charset="0"/>
                <a:ea typeface="Montserrat Medium" panose="00000600000000000000" pitchFamily="50" charset="0"/>
                <a:cs typeface="Montserrat Medium" panose="00000600000000000000" pitchFamily="50" charset="0"/>
                <a:sym typeface="Lato Light"/>
              </a:defRPr>
            </a:lvl1pPr>
            <a:lvl2pPr marL="342892" marR="0" lvl="1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514337" marR="0" lvl="2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685783" marR="0" lvl="3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857228" marR="0" lvl="4" indent="-85723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1028675" marR="0" lvl="5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1200120" marR="0" lvl="6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1371566" marR="0" lvl="7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1543012" marR="0" lvl="8" indent="-171446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615137" y="361951"/>
            <a:ext cx="7758113" cy="6771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800"/>
              <a:buFont typeface="Lato"/>
              <a:buNone/>
              <a:defRPr sz="3300" b="1" i="0" u="none" strike="noStrike" cap="none">
                <a:solidFill>
                  <a:schemeClr val="dk2"/>
                </a:solidFill>
                <a:latin typeface="Montserrat" panose="02000505000000020004" pitchFamily="2" charset="0"/>
                <a:ea typeface="Montserrat" panose="02000505000000020004" pitchFamily="2" charset="0"/>
                <a:cs typeface="Montserrat" panose="02000505000000020004" pitchFamily="2" charset="0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675"/>
            </a:lvl9pPr>
          </a:lstStyle>
          <a:p>
            <a:endParaRPr dirty="0"/>
          </a:p>
        </p:txBody>
      </p:sp>
      <p:cxnSp>
        <p:nvCxnSpPr>
          <p:cNvPr id="15" name="Google Shape;15;p3"/>
          <p:cNvCxnSpPr/>
          <p:nvPr/>
        </p:nvCxnSpPr>
        <p:spPr>
          <a:xfrm>
            <a:off x="503930" y="457204"/>
            <a:ext cx="0" cy="809807"/>
          </a:xfrm>
          <a:prstGeom prst="straightConnector1">
            <a:avLst/>
          </a:prstGeom>
          <a:noFill/>
          <a:ln w="88900" cap="flat" cmpd="sng">
            <a:solidFill>
              <a:schemeClr val="accent2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8032" b="-1"/>
          <a:stretch/>
        </p:blipFill>
        <p:spPr>
          <a:xfrm>
            <a:off x="0" y="6052931"/>
            <a:ext cx="9144000" cy="80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6499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pos="7152">
          <p15:clr>
            <a:srgbClr val="FBAE40"/>
          </p15:clr>
        </p15:guide>
        <p15:guide id="3" orient="horz" pos="4032">
          <p15:clr>
            <a:srgbClr val="FBAE40"/>
          </p15:clr>
        </p15:guide>
        <p15:guide id="4" orient="horz" pos="28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3654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3" r:id="rId2"/>
    <p:sldLayoutId id="2147483666" r:id="rId3"/>
    <p:sldLayoutId id="2147483667" r:id="rId4"/>
    <p:sldLayoutId id="2147483669" r:id="rId5"/>
    <p:sldLayoutId id="2147483670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12" Type="http://schemas.microsoft.com/office/2007/relationships/hdphoto" Target="../media/hdphoto5.wd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10.png"/><Relationship Id="rId1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5D9DC-0E2E-E441-A202-9918A6F2F6BA}"/>
              </a:ext>
            </a:extLst>
          </p:cNvPr>
          <p:cNvSpPr txBox="1">
            <a:spLocks/>
          </p:cNvSpPr>
          <p:nvPr/>
        </p:nvSpPr>
        <p:spPr>
          <a:xfrm>
            <a:off x="780891" y="2527438"/>
            <a:ext cx="7772400" cy="152676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 Models for Object Recognition Using Multi-Track ML Approaches</a:t>
            </a:r>
            <a:endParaRPr lang="en-GB" sz="2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433A97-FCB8-7341-A18D-D171B3A5AD4E}"/>
              </a:ext>
            </a:extLst>
          </p:cNvPr>
          <p:cNvSpPr txBox="1">
            <a:spLocks/>
          </p:cNvSpPr>
          <p:nvPr/>
        </p:nvSpPr>
        <p:spPr>
          <a:xfrm>
            <a:off x="598011" y="4340330"/>
            <a:ext cx="7772400" cy="1053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6000" kern="12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1600" dirty="0">
                <a:solidFill>
                  <a:schemeClr val="bg1"/>
                </a:solidFill>
              </a:rPr>
              <a:t>Name: Majed Alzaabi.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GB" sz="1600" dirty="0">
                <a:solidFill>
                  <a:schemeClr val="bg1"/>
                </a:solidFill>
              </a:rPr>
              <a:t>Student ID: 12698105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455B212-23F3-0942-89E4-2FB419A91ED9}"/>
              </a:ext>
            </a:extLst>
          </p:cNvPr>
          <p:cNvSpPr txBox="1"/>
          <p:nvPr/>
        </p:nvSpPr>
        <p:spPr>
          <a:xfrm>
            <a:off x="2412274" y="3248297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093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748"/>
    </mc:Choice>
    <mc:Fallback xmlns="">
      <p:transition spd="slow" advTm="16748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FBA562A-F8F4-B873-9BC7-3E0817DF1E25}"/>
              </a:ext>
            </a:extLst>
          </p:cNvPr>
          <p:cNvSpPr txBox="1"/>
          <p:nvPr/>
        </p:nvSpPr>
        <p:spPr>
          <a:xfrm>
            <a:off x="2631989" y="4887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Model Selection.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CB0E30-14EF-F647-8E2A-7E01061A229F}"/>
              </a:ext>
            </a:extLst>
          </p:cNvPr>
          <p:cNvSpPr txBox="1"/>
          <p:nvPr/>
        </p:nvSpPr>
        <p:spPr>
          <a:xfrm>
            <a:off x="210907" y="1682774"/>
            <a:ext cx="86427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Model Selection :  Track 2: Convolutional Neural Networks (CNNs), He et al. (2016): 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E1174C23-B4A4-EB7E-2A1D-862B9510ACCA}"/>
              </a:ext>
            </a:extLst>
          </p:cNvPr>
          <p:cNvGrpSpPr/>
          <p:nvPr/>
        </p:nvGrpSpPr>
        <p:grpSpPr>
          <a:xfrm>
            <a:off x="-15209" y="2005071"/>
            <a:ext cx="8948301" cy="4931387"/>
            <a:chOff x="466107" y="1239461"/>
            <a:chExt cx="10706402" cy="5431089"/>
          </a:xfrm>
        </p:grpSpPr>
        <p:sp>
          <p:nvSpPr>
            <p:cNvPr id="42" name="Block Arc 41">
              <a:extLst>
                <a:ext uri="{FF2B5EF4-FFF2-40B4-BE49-F238E27FC236}">
                  <a16:creationId xmlns:a16="http://schemas.microsoft.com/office/drawing/2014/main" id="{EB35D07C-C1FE-D62C-CFA0-2A5E747B40F5}"/>
                </a:ext>
              </a:extLst>
            </p:cNvPr>
            <p:cNvSpPr/>
            <p:nvPr/>
          </p:nvSpPr>
          <p:spPr>
            <a:xfrm rot="15200459" flipH="1">
              <a:off x="1278969" y="3908959"/>
              <a:ext cx="914400" cy="914400"/>
            </a:xfrm>
            <a:prstGeom prst="blockArc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3" name="Block Arc 42">
              <a:extLst>
                <a:ext uri="{FF2B5EF4-FFF2-40B4-BE49-F238E27FC236}">
                  <a16:creationId xmlns:a16="http://schemas.microsoft.com/office/drawing/2014/main" id="{3586E5DA-3FCA-9409-0A87-B87B11D8D283}"/>
                </a:ext>
              </a:extLst>
            </p:cNvPr>
            <p:cNvSpPr/>
            <p:nvPr/>
          </p:nvSpPr>
          <p:spPr>
            <a:xfrm rot="16200000" flipH="1">
              <a:off x="803954" y="2212765"/>
              <a:ext cx="914400" cy="914400"/>
            </a:xfrm>
            <a:prstGeom prst="blockArc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21DB3072-5D4A-300C-7608-290A24A274C2}"/>
                </a:ext>
              </a:extLst>
            </p:cNvPr>
            <p:cNvGrpSpPr/>
            <p:nvPr/>
          </p:nvGrpSpPr>
          <p:grpSpPr>
            <a:xfrm flipH="1">
              <a:off x="1139846" y="1344319"/>
              <a:ext cx="3639307" cy="1168173"/>
              <a:chOff x="4566542" y="1684747"/>
              <a:chExt cx="3639307" cy="1168173"/>
            </a:xfrm>
          </p:grpSpPr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3842E880-6886-8D64-CA8E-C5433C6726EC}"/>
                  </a:ext>
                </a:extLst>
              </p:cNvPr>
              <p:cNvSpPr/>
              <p:nvPr/>
            </p:nvSpPr>
            <p:spPr>
              <a:xfrm>
                <a:off x="4928260" y="1701014"/>
                <a:ext cx="3277589" cy="1151906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1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1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93" name="Parallelogram 92">
                <a:extLst>
                  <a:ext uri="{FF2B5EF4-FFF2-40B4-BE49-F238E27FC236}">
                    <a16:creationId xmlns:a16="http://schemas.microsoft.com/office/drawing/2014/main" id="{4870888A-DBA4-7A85-DFA9-B1204EA79FD7}"/>
                  </a:ext>
                </a:extLst>
              </p:cNvPr>
              <p:cNvSpPr/>
              <p:nvPr/>
            </p:nvSpPr>
            <p:spPr>
              <a:xfrm>
                <a:off x="4566542" y="1684747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EA697450-146E-F3DB-33DB-C5B30FAA00A5}"/>
                </a:ext>
              </a:extLst>
            </p:cNvPr>
            <p:cNvGrpSpPr/>
            <p:nvPr/>
          </p:nvGrpSpPr>
          <p:grpSpPr>
            <a:xfrm flipH="1">
              <a:off x="466107" y="1239461"/>
              <a:ext cx="1394156" cy="1394156"/>
              <a:chOff x="7923461" y="936252"/>
              <a:chExt cx="1394156" cy="1394156"/>
            </a:xfrm>
          </p:grpSpPr>
          <p:sp>
            <p:nvSpPr>
              <p:cNvPr id="90" name="Oval 89">
                <a:extLst>
                  <a:ext uri="{FF2B5EF4-FFF2-40B4-BE49-F238E27FC236}">
                    <a16:creationId xmlns:a16="http://schemas.microsoft.com/office/drawing/2014/main" id="{D2352147-A59C-806F-AB6D-CD0F08740906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91" name="Circle: Hollow 90">
                <a:extLst>
                  <a:ext uri="{FF2B5EF4-FFF2-40B4-BE49-F238E27FC236}">
                    <a16:creationId xmlns:a16="http://schemas.microsoft.com/office/drawing/2014/main" id="{407D14A2-F361-EFC4-C0CF-F04E69F5D8A3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7F0945DC-951D-F626-FB6A-6F41D4F44D26}"/>
                </a:ext>
              </a:extLst>
            </p:cNvPr>
            <p:cNvGrpSpPr/>
            <p:nvPr/>
          </p:nvGrpSpPr>
          <p:grpSpPr>
            <a:xfrm flipH="1">
              <a:off x="1424851" y="2985526"/>
              <a:ext cx="3693226" cy="1151906"/>
              <a:chOff x="4512623" y="1701014"/>
              <a:chExt cx="3693226" cy="1151906"/>
            </a:xfrm>
          </p:grpSpPr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8A44E6A9-FB48-9957-D0EE-DB8C2F774D7D}"/>
                  </a:ext>
                </a:extLst>
              </p:cNvPr>
              <p:cNvSpPr/>
              <p:nvPr/>
            </p:nvSpPr>
            <p:spPr>
              <a:xfrm>
                <a:off x="4928260" y="1701014"/>
                <a:ext cx="3277589" cy="1151906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2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2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89" name="Parallelogram 88">
                <a:extLst>
                  <a:ext uri="{FF2B5EF4-FFF2-40B4-BE49-F238E27FC236}">
                    <a16:creationId xmlns:a16="http://schemas.microsoft.com/office/drawing/2014/main" id="{6BC3DE21-163A-E4D5-D08E-12BFD35B5D71}"/>
                  </a:ext>
                </a:extLst>
              </p:cNvPr>
              <p:cNvSpPr/>
              <p:nvPr/>
            </p:nvSpPr>
            <p:spPr>
              <a:xfrm>
                <a:off x="4512623" y="1710047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D944B27C-AB3D-920F-BDD7-91ADB5219CE1}"/>
                </a:ext>
              </a:extLst>
            </p:cNvPr>
            <p:cNvGrpSpPr/>
            <p:nvPr/>
          </p:nvGrpSpPr>
          <p:grpSpPr>
            <a:xfrm flipH="1">
              <a:off x="751112" y="2864401"/>
              <a:ext cx="1394156" cy="1394156"/>
              <a:chOff x="7923461" y="936252"/>
              <a:chExt cx="1394156" cy="1394156"/>
            </a:xfrm>
          </p:grpSpPr>
          <p:sp>
            <p:nvSpPr>
              <p:cNvPr id="86" name="Oval 85">
                <a:extLst>
                  <a:ext uri="{FF2B5EF4-FFF2-40B4-BE49-F238E27FC236}">
                    <a16:creationId xmlns:a16="http://schemas.microsoft.com/office/drawing/2014/main" id="{09BC8A68-10BF-AC69-F063-96E1898934A2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87" name="Circle: Hollow 86">
                <a:extLst>
                  <a:ext uri="{FF2B5EF4-FFF2-40B4-BE49-F238E27FC236}">
                    <a16:creationId xmlns:a16="http://schemas.microsoft.com/office/drawing/2014/main" id="{09BEB4FC-CE26-E8FB-09B4-4685E1B5B468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2C95EAF1-4862-775E-0BE0-35354470E66C}"/>
                </a:ext>
              </a:extLst>
            </p:cNvPr>
            <p:cNvGrpSpPr/>
            <p:nvPr/>
          </p:nvGrpSpPr>
          <p:grpSpPr>
            <a:xfrm flipH="1">
              <a:off x="2066121" y="4610466"/>
              <a:ext cx="3693226" cy="1151906"/>
              <a:chOff x="4512623" y="1701014"/>
              <a:chExt cx="3693226" cy="1151906"/>
            </a:xfrm>
          </p:grpSpPr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D634CE4A-1240-2948-6F88-A0E6D391A5AC}"/>
                  </a:ext>
                </a:extLst>
              </p:cNvPr>
              <p:cNvSpPr/>
              <p:nvPr/>
            </p:nvSpPr>
            <p:spPr>
              <a:xfrm>
                <a:off x="4928260" y="1701014"/>
                <a:ext cx="3277589" cy="1151906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3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3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85" name="Parallelogram 84">
                <a:extLst>
                  <a:ext uri="{FF2B5EF4-FFF2-40B4-BE49-F238E27FC236}">
                    <a16:creationId xmlns:a16="http://schemas.microsoft.com/office/drawing/2014/main" id="{27B696C0-DECF-1C11-DE96-1CBAFE16FC90}"/>
                  </a:ext>
                </a:extLst>
              </p:cNvPr>
              <p:cNvSpPr/>
              <p:nvPr/>
            </p:nvSpPr>
            <p:spPr>
              <a:xfrm>
                <a:off x="4512623" y="1710047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A93702A3-FDEE-C6CB-AB37-8AB4DF91A7A4}"/>
                </a:ext>
              </a:extLst>
            </p:cNvPr>
            <p:cNvGrpSpPr/>
            <p:nvPr/>
          </p:nvGrpSpPr>
          <p:grpSpPr>
            <a:xfrm flipH="1">
              <a:off x="1392382" y="4489341"/>
              <a:ext cx="1394156" cy="1394156"/>
              <a:chOff x="7923461" y="936252"/>
              <a:chExt cx="1394156" cy="1394156"/>
            </a:xfrm>
          </p:grpSpPr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5748901B-877B-0B57-6362-5BDD33DAD9FF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83" name="Circle: Hollow 82">
                <a:extLst>
                  <a:ext uri="{FF2B5EF4-FFF2-40B4-BE49-F238E27FC236}">
                    <a16:creationId xmlns:a16="http://schemas.microsoft.com/office/drawing/2014/main" id="{6D904C82-0558-4A07-D1A4-94AC896344E8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50" name="TextBox 72">
              <a:extLst>
                <a:ext uri="{FF2B5EF4-FFF2-40B4-BE49-F238E27FC236}">
                  <a16:creationId xmlns:a16="http://schemas.microsoft.com/office/drawing/2014/main" id="{31B7CF73-E037-250E-C53F-0364EC4EF091}"/>
                </a:ext>
              </a:extLst>
            </p:cNvPr>
            <p:cNvSpPr txBox="1"/>
            <p:nvPr/>
          </p:nvSpPr>
          <p:spPr>
            <a:xfrm>
              <a:off x="2277094" y="1541260"/>
              <a:ext cx="2960044" cy="113269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 Designed for image data </a:t>
              </a: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CNNs work best with spatial features like edges, shapes, textures.</a:t>
              </a:r>
            </a:p>
          </p:txBody>
        </p:sp>
        <p:sp>
          <p:nvSpPr>
            <p:cNvPr id="51" name="TextBox 73">
              <a:extLst>
                <a:ext uri="{FF2B5EF4-FFF2-40B4-BE49-F238E27FC236}">
                  <a16:creationId xmlns:a16="http://schemas.microsoft.com/office/drawing/2014/main" id="{B3607AAB-A67F-8741-0021-6A71AC51A7C1}"/>
                </a:ext>
              </a:extLst>
            </p:cNvPr>
            <p:cNvSpPr txBox="1"/>
            <p:nvPr/>
          </p:nvSpPr>
          <p:spPr>
            <a:xfrm>
              <a:off x="2256123" y="3008504"/>
              <a:ext cx="2864922" cy="113552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Captures patterns hierarchically</a:t>
              </a:r>
            </a:p>
            <a:p>
              <a:pPr algn="l">
                <a:spcBef>
                  <a:spcPts val="600"/>
                </a:spcBef>
              </a:pP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 from simple edges to complex objects.</a:t>
              </a:r>
            </a:p>
          </p:txBody>
        </p:sp>
        <p:sp>
          <p:nvSpPr>
            <p:cNvPr id="52" name="TextBox 74">
              <a:extLst>
                <a:ext uri="{FF2B5EF4-FFF2-40B4-BE49-F238E27FC236}">
                  <a16:creationId xmlns:a16="http://schemas.microsoft.com/office/drawing/2014/main" id="{93F958A7-10D3-60D7-446A-065FD50F4C86}"/>
                </a:ext>
              </a:extLst>
            </p:cNvPr>
            <p:cNvSpPr txBox="1"/>
            <p:nvPr/>
          </p:nvSpPr>
          <p:spPr>
            <a:xfrm>
              <a:off x="2984973" y="4577648"/>
              <a:ext cx="2864921" cy="13728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Efficient parameter sharing</a:t>
              </a:r>
            </a:p>
            <a:p>
              <a:pPr algn="l">
                <a:spcBef>
                  <a:spcPts val="600"/>
                </a:spcBef>
              </a:pP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fewer weights, faster training than fully connected networks.</a:t>
              </a:r>
            </a:p>
          </p:txBody>
        </p:sp>
        <p:sp>
          <p:nvSpPr>
            <p:cNvPr id="53" name="Block Arc 52">
              <a:extLst>
                <a:ext uri="{FF2B5EF4-FFF2-40B4-BE49-F238E27FC236}">
                  <a16:creationId xmlns:a16="http://schemas.microsoft.com/office/drawing/2014/main" id="{9DCF5B8A-9E71-68D0-7646-1079D19EEAA8}"/>
                </a:ext>
              </a:extLst>
            </p:cNvPr>
            <p:cNvSpPr/>
            <p:nvPr/>
          </p:nvSpPr>
          <p:spPr>
            <a:xfrm rot="15200459" flipH="1">
              <a:off x="6402183" y="4609604"/>
              <a:ext cx="914400" cy="914400"/>
            </a:xfrm>
            <a:prstGeom prst="blockArc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Block Arc 53">
              <a:extLst>
                <a:ext uri="{FF2B5EF4-FFF2-40B4-BE49-F238E27FC236}">
                  <a16:creationId xmlns:a16="http://schemas.microsoft.com/office/drawing/2014/main" id="{23B56E77-EB6D-A07E-BCBD-2E461067D9AB}"/>
                </a:ext>
              </a:extLst>
            </p:cNvPr>
            <p:cNvSpPr/>
            <p:nvPr/>
          </p:nvSpPr>
          <p:spPr>
            <a:xfrm rot="16200000" flipH="1">
              <a:off x="5927168" y="2913410"/>
              <a:ext cx="914400" cy="914400"/>
            </a:xfrm>
            <a:prstGeom prst="blockArc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D1E1C546-3149-577D-387B-CA1417CC3C7E}"/>
                </a:ext>
              </a:extLst>
            </p:cNvPr>
            <p:cNvGrpSpPr/>
            <p:nvPr/>
          </p:nvGrpSpPr>
          <p:grpSpPr>
            <a:xfrm flipH="1">
              <a:off x="6263060" y="1977723"/>
              <a:ext cx="3693226" cy="1356265"/>
              <a:chOff x="4512623" y="1617506"/>
              <a:chExt cx="3693226" cy="1356265"/>
            </a:xfrm>
          </p:grpSpPr>
          <p:sp>
            <p:nvSpPr>
              <p:cNvPr id="80" name="Rectangle 79">
                <a:extLst>
                  <a:ext uri="{FF2B5EF4-FFF2-40B4-BE49-F238E27FC236}">
                    <a16:creationId xmlns:a16="http://schemas.microsoft.com/office/drawing/2014/main" id="{FAF2DE89-40A9-731B-EBB5-56F8B192A9D8}"/>
                  </a:ext>
                </a:extLst>
              </p:cNvPr>
              <p:cNvSpPr/>
              <p:nvPr/>
            </p:nvSpPr>
            <p:spPr>
              <a:xfrm>
                <a:off x="4928260" y="1617506"/>
                <a:ext cx="3277589" cy="1356265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5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5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81" name="Parallelogram 80">
                <a:extLst>
                  <a:ext uri="{FF2B5EF4-FFF2-40B4-BE49-F238E27FC236}">
                    <a16:creationId xmlns:a16="http://schemas.microsoft.com/office/drawing/2014/main" id="{85541D80-026E-948F-7A4B-07FE03614AE4}"/>
                  </a:ext>
                </a:extLst>
              </p:cNvPr>
              <p:cNvSpPr/>
              <p:nvPr/>
            </p:nvSpPr>
            <p:spPr>
              <a:xfrm>
                <a:off x="4512623" y="1721922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C8F785D9-CFD2-4A38-DDA8-3E565045EA56}"/>
                </a:ext>
              </a:extLst>
            </p:cNvPr>
            <p:cNvGrpSpPr/>
            <p:nvPr/>
          </p:nvGrpSpPr>
          <p:grpSpPr>
            <a:xfrm flipH="1">
              <a:off x="5589321" y="1940106"/>
              <a:ext cx="1394156" cy="1394156"/>
              <a:chOff x="7923461" y="936252"/>
              <a:chExt cx="1394156" cy="1394156"/>
            </a:xfrm>
          </p:grpSpPr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9FE32278-0919-EE32-D70F-6EA7BD46B098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79" name="Circle: Hollow 78">
                <a:extLst>
                  <a:ext uri="{FF2B5EF4-FFF2-40B4-BE49-F238E27FC236}">
                    <a16:creationId xmlns:a16="http://schemas.microsoft.com/office/drawing/2014/main" id="{88528537-F64F-556A-F792-FCB59B5A7E32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FB1B7F60-3829-AF3F-5920-F0D9373DEB0B}"/>
                </a:ext>
              </a:extLst>
            </p:cNvPr>
            <p:cNvGrpSpPr/>
            <p:nvPr/>
          </p:nvGrpSpPr>
          <p:grpSpPr>
            <a:xfrm flipH="1">
              <a:off x="6548065" y="3686171"/>
              <a:ext cx="3693226" cy="1151906"/>
              <a:chOff x="4512623" y="1701014"/>
              <a:chExt cx="3693226" cy="1151906"/>
            </a:xfrm>
          </p:grpSpPr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E7732275-A006-4C76-922E-2882AEC79EEF}"/>
                  </a:ext>
                </a:extLst>
              </p:cNvPr>
              <p:cNvSpPr/>
              <p:nvPr/>
            </p:nvSpPr>
            <p:spPr>
              <a:xfrm>
                <a:off x="4928260" y="1701014"/>
                <a:ext cx="3277589" cy="1151906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6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6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77" name="Parallelogram 76">
                <a:extLst>
                  <a:ext uri="{FF2B5EF4-FFF2-40B4-BE49-F238E27FC236}">
                    <a16:creationId xmlns:a16="http://schemas.microsoft.com/office/drawing/2014/main" id="{37C7605C-D5DB-46B3-FE93-860C245977E2}"/>
                  </a:ext>
                </a:extLst>
              </p:cNvPr>
              <p:cNvSpPr/>
              <p:nvPr/>
            </p:nvSpPr>
            <p:spPr>
              <a:xfrm>
                <a:off x="4512623" y="1710047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60CD1D81-D8BC-3C66-2D99-6F6A34E893B8}"/>
                </a:ext>
              </a:extLst>
            </p:cNvPr>
            <p:cNvGrpSpPr/>
            <p:nvPr/>
          </p:nvGrpSpPr>
          <p:grpSpPr>
            <a:xfrm flipH="1">
              <a:off x="5874326" y="3565046"/>
              <a:ext cx="1394156" cy="1394156"/>
              <a:chOff x="7923461" y="936252"/>
              <a:chExt cx="1394156" cy="1394156"/>
            </a:xfrm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DF05D682-E259-F76A-558A-1511CDD34930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75" name="Circle: Hollow 74">
                <a:extLst>
                  <a:ext uri="{FF2B5EF4-FFF2-40B4-BE49-F238E27FC236}">
                    <a16:creationId xmlns:a16="http://schemas.microsoft.com/office/drawing/2014/main" id="{CA1A94E5-5789-E86B-69A2-8FD79A00E623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529D7264-4D85-EE03-B9E6-6869816BF24A}"/>
                </a:ext>
              </a:extLst>
            </p:cNvPr>
            <p:cNvGrpSpPr/>
            <p:nvPr/>
          </p:nvGrpSpPr>
          <p:grpSpPr>
            <a:xfrm flipH="1">
              <a:off x="7189335" y="5311111"/>
              <a:ext cx="3693226" cy="1151906"/>
              <a:chOff x="4512623" y="1701014"/>
              <a:chExt cx="3693226" cy="1151906"/>
            </a:xfrm>
          </p:grpSpPr>
          <p:sp>
            <p:nvSpPr>
              <p:cNvPr id="72" name="Rectangle 71">
                <a:extLst>
                  <a:ext uri="{FF2B5EF4-FFF2-40B4-BE49-F238E27FC236}">
                    <a16:creationId xmlns:a16="http://schemas.microsoft.com/office/drawing/2014/main" id="{C61626CB-2D3F-E8FE-7981-0D8D5FBDC6D5}"/>
                  </a:ext>
                </a:extLst>
              </p:cNvPr>
              <p:cNvSpPr/>
              <p:nvPr/>
            </p:nvSpPr>
            <p:spPr>
              <a:xfrm>
                <a:off x="4928260" y="1701014"/>
                <a:ext cx="3277589" cy="1151906"/>
              </a:xfrm>
              <a:prstGeom prst="rect">
                <a:avLst/>
              </a:prstGeom>
              <a:gradFill flip="none" rotWithShape="1">
                <a:gsLst>
                  <a:gs pos="51000">
                    <a:schemeClr val="accent1">
                      <a:lumMod val="5000"/>
                      <a:lumOff val="95000"/>
                    </a:schemeClr>
                  </a:gs>
                  <a:gs pos="0">
                    <a:schemeClr val="accent4">
                      <a:lumMod val="60000"/>
                      <a:lumOff val="40000"/>
                    </a:schemeClr>
                  </a:gs>
                </a:gsLst>
                <a:lin ang="10800000" scaled="1"/>
                <a:tileRect/>
              </a:gradFill>
              <a:ln>
                <a:solidFill>
                  <a:schemeClr val="accent4">
                    <a:alpha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73" name="Parallelogram 72">
                <a:extLst>
                  <a:ext uri="{FF2B5EF4-FFF2-40B4-BE49-F238E27FC236}">
                    <a16:creationId xmlns:a16="http://schemas.microsoft.com/office/drawing/2014/main" id="{DB1A1806-1779-6B24-6A72-B341D39CE18B}"/>
                  </a:ext>
                </a:extLst>
              </p:cNvPr>
              <p:cNvSpPr/>
              <p:nvPr/>
            </p:nvSpPr>
            <p:spPr>
              <a:xfrm>
                <a:off x="4512623" y="1710047"/>
                <a:ext cx="2861954" cy="1128156"/>
              </a:xfrm>
              <a:prstGeom prst="parallelogram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34427920-0691-F08D-BD68-18E72638EB00}"/>
                </a:ext>
              </a:extLst>
            </p:cNvPr>
            <p:cNvGrpSpPr/>
            <p:nvPr/>
          </p:nvGrpSpPr>
          <p:grpSpPr>
            <a:xfrm flipH="1">
              <a:off x="6515596" y="5189986"/>
              <a:ext cx="1394156" cy="1394156"/>
              <a:chOff x="7923461" y="936252"/>
              <a:chExt cx="1394156" cy="1394156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161448A-2760-5BF5-1B2E-B946235EBDEA}"/>
                  </a:ext>
                </a:extLst>
              </p:cNvPr>
              <p:cNvSpPr/>
              <p:nvPr/>
            </p:nvSpPr>
            <p:spPr>
              <a:xfrm>
                <a:off x="8016896" y="1029687"/>
                <a:ext cx="1207287" cy="1207287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dirty="0"/>
              </a:p>
            </p:txBody>
          </p:sp>
          <p:sp>
            <p:nvSpPr>
              <p:cNvPr id="71" name="Circle: Hollow 70">
                <a:extLst>
                  <a:ext uri="{FF2B5EF4-FFF2-40B4-BE49-F238E27FC236}">
                    <a16:creationId xmlns:a16="http://schemas.microsoft.com/office/drawing/2014/main" id="{494152DC-1E00-B420-33FB-5023373B1675}"/>
                  </a:ext>
                </a:extLst>
              </p:cNvPr>
              <p:cNvSpPr/>
              <p:nvPr/>
            </p:nvSpPr>
            <p:spPr>
              <a:xfrm>
                <a:off x="7923461" y="936252"/>
                <a:ext cx="1394156" cy="1394156"/>
              </a:xfrm>
              <a:prstGeom prst="donut">
                <a:avLst>
                  <a:gd name="adj" fmla="val 760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762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61" name="TextBox 76">
              <a:extLst>
                <a:ext uri="{FF2B5EF4-FFF2-40B4-BE49-F238E27FC236}">
                  <a16:creationId xmlns:a16="http://schemas.microsoft.com/office/drawing/2014/main" id="{68CAC073-6DD3-1201-8457-774D3AC43C17}"/>
                </a:ext>
              </a:extLst>
            </p:cNvPr>
            <p:cNvSpPr txBox="1"/>
            <p:nvPr/>
          </p:nvSpPr>
          <p:spPr>
            <a:xfrm flipH="1">
              <a:off x="7197844" y="1997806"/>
              <a:ext cx="3974664" cy="13728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Automatic feature extraction</a:t>
              </a:r>
            </a:p>
            <a:p>
              <a:pPr>
                <a:spcBef>
                  <a:spcPts val="600"/>
                </a:spcBef>
              </a:pP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earn to identify and extract relevant patterns or characteristics from raw input data (such as images) without manual intervention</a:t>
              </a:r>
            </a:p>
          </p:txBody>
        </p:sp>
        <p:sp>
          <p:nvSpPr>
            <p:cNvPr id="62" name="TextBox 78">
              <a:extLst>
                <a:ext uri="{FF2B5EF4-FFF2-40B4-BE49-F238E27FC236}">
                  <a16:creationId xmlns:a16="http://schemas.microsoft.com/office/drawing/2014/main" id="{9694E006-98BA-EC86-325C-78A7740E00CE}"/>
                </a:ext>
              </a:extLst>
            </p:cNvPr>
            <p:cNvSpPr txBox="1"/>
            <p:nvPr/>
          </p:nvSpPr>
          <p:spPr>
            <a:xfrm flipH="1">
              <a:off x="7650569" y="3851011"/>
              <a:ext cx="2983596" cy="105078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 Proven performance </a:t>
              </a: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 state-of-the-art results on CIFAR-10 and other vision benchmarks.</a:t>
              </a:r>
            </a:p>
          </p:txBody>
        </p:sp>
        <p:sp>
          <p:nvSpPr>
            <p:cNvPr id="63" name="TextBox 80">
              <a:extLst>
                <a:ext uri="{FF2B5EF4-FFF2-40B4-BE49-F238E27FC236}">
                  <a16:creationId xmlns:a16="http://schemas.microsoft.com/office/drawing/2014/main" id="{0254AE10-19F2-842E-B17A-903467618C77}"/>
                </a:ext>
              </a:extLst>
            </p:cNvPr>
            <p:cNvSpPr txBox="1"/>
            <p:nvPr/>
          </p:nvSpPr>
          <p:spPr>
            <a:xfrm flipH="1">
              <a:off x="8260166" y="5297747"/>
              <a:ext cx="2912343" cy="13728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600"/>
                </a:spcBef>
              </a:pPr>
              <a:r>
                <a:rPr lang="en-US" sz="1400" b="1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choice fits the Deep Learning track</a:t>
              </a:r>
            </a:p>
            <a:p>
              <a:pPr>
                <a:spcBef>
                  <a:spcPts val="600"/>
                </a:spcBef>
              </a:pPr>
              <a:r>
                <a:rPr lang="en-US" sz="1400" b="0" i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latin typeface="Lora" pitchFamily="2" charset="0"/>
                </a:rPr>
                <a:t>perfect for multi-class image classification tasks like CIFAR-10.</a:t>
              </a:r>
            </a:p>
          </p:txBody>
        </p:sp>
        <p:pic>
          <p:nvPicPr>
            <p:cNvPr id="64" name="Picture 63" descr="purpose Icon - Free PNG &amp; SVG 2516805 - Noun Project">
              <a:extLst>
                <a:ext uri="{FF2B5EF4-FFF2-40B4-BE49-F238E27FC236}">
                  <a16:creationId xmlns:a16="http://schemas.microsoft.com/office/drawing/2014/main" id="{46914076-4604-AFE5-B253-3CEACCB073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1725" y="1685079"/>
              <a:ext cx="502920" cy="502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5" name="Picture 64" descr="Operations Icons - Free SVG &amp; PNG Operations Images - Noun Project">
              <a:extLst>
                <a:ext uri="{FF2B5EF4-FFF2-40B4-BE49-F238E27FC236}">
                  <a16:creationId xmlns:a16="http://schemas.microsoft.com/office/drawing/2014/main" id="{05868BB3-2D05-65E8-DB93-ABE2B1383D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06873" y="3220162"/>
              <a:ext cx="682634" cy="6826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6" name="Picture 65" descr="Marketing - Free marketing icons">
              <a:extLst>
                <a:ext uri="{FF2B5EF4-FFF2-40B4-BE49-F238E27FC236}">
                  <a16:creationId xmlns:a16="http://schemas.microsoft.com/office/drawing/2014/main" id="{8D3981DB-78E4-EA2C-84DD-3E9D1CB19A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38000" y="4934959"/>
              <a:ext cx="502920" cy="502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7" name="Picture 66" descr="Financial - Free business and finance icons">
              <a:extLst>
                <a:ext uri="{FF2B5EF4-FFF2-40B4-BE49-F238E27FC236}">
                  <a16:creationId xmlns:a16="http://schemas.microsoft.com/office/drawing/2014/main" id="{4EB6BE16-5F34-E969-C43A-7385ED4D872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34939" y="2385724"/>
              <a:ext cx="502920" cy="502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8" name="Picture 67" descr="Human Resource Management Icons - Free SVG &amp; PNG Human Resource Management  Images - Noun Project">
              <a:extLst>
                <a:ext uri="{FF2B5EF4-FFF2-40B4-BE49-F238E27FC236}">
                  <a16:creationId xmlns:a16="http://schemas.microsoft.com/office/drawing/2014/main" id="{B923DD7D-B7F0-0809-779A-38DD791324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19944" y="4010664"/>
              <a:ext cx="502920" cy="502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9" name="Picture 68" descr="adaptability Icon - Free PNG &amp; SVG 1681581 - Noun Project">
              <a:extLst>
                <a:ext uri="{FF2B5EF4-FFF2-40B4-BE49-F238E27FC236}">
                  <a16:creationId xmlns:a16="http://schemas.microsoft.com/office/drawing/2014/main" id="{BA86A77E-DADC-7573-E2E5-128B8F7B87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61214" y="5635604"/>
              <a:ext cx="502920" cy="5029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328302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550"/>
    </mc:Choice>
    <mc:Fallback xmlns="">
      <p:transition spd="slow" advTm="3755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2F69689-1B20-2DDE-F2D2-9F837E984F49}"/>
              </a:ext>
            </a:extLst>
          </p:cNvPr>
          <p:cNvSpPr txBox="1"/>
          <p:nvPr/>
        </p:nvSpPr>
        <p:spPr>
          <a:xfrm>
            <a:off x="2792627" y="5752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Architecture &amp; Hyperparameters.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18B49C-AFFC-C0BB-FF20-F34B62DFED27}"/>
              </a:ext>
            </a:extLst>
          </p:cNvPr>
          <p:cNvSpPr txBox="1"/>
          <p:nvPr/>
        </p:nvSpPr>
        <p:spPr>
          <a:xfrm>
            <a:off x="478935" y="1980147"/>
            <a:ext cx="8499812" cy="34470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b="1" dirty="0"/>
              <a:t>Architecture Rationale: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Input shape:(32, 32, 3) — standard for CIFAR-10 images (RGB, 32×32).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Convolutional Layers: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3 Conv layers with increasing filters: 32 → 64 → 64.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Kernel size: 3×3 for capturing local spatial features.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Activation: ReLU to introduce non-linearity and avoid vanishing gradients.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Pooling Layers: MaxPooling (2×2) after first and second conv layers to reduce spatial dimensions and computation.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Dense Layers: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Flatten() to convert 3D features to 1D.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One Dense layer with 64 units + ReLU for learning high-level patterns.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Final Dense layer with 10 units + Softmax for multiclass classification (10 CIFAR-10 classes)</a:t>
            </a:r>
            <a:r>
              <a:rPr lang="en-US" sz="1400" b="1" dirty="0"/>
              <a:t> </a:t>
            </a:r>
            <a:r>
              <a:rPr lang="en-US" sz="1400" b="1" dirty="0" err="1"/>
              <a:t>Zoph</a:t>
            </a:r>
            <a:r>
              <a:rPr lang="en-US" sz="1400" b="1" dirty="0"/>
              <a:t> &amp; Le (2017); </a:t>
            </a:r>
            <a:r>
              <a:rPr lang="en-US" sz="1400" dirty="0"/>
              <a:t>.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21613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34"/>
    </mc:Choice>
    <mc:Fallback xmlns="">
      <p:transition spd="slow" advTm="64834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1E170C-FFF2-EFA8-F385-FB29AB70B7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B17364-6A6C-3083-C3C1-A255D261C424}"/>
              </a:ext>
            </a:extLst>
          </p:cNvPr>
          <p:cNvSpPr txBox="1"/>
          <p:nvPr/>
        </p:nvSpPr>
        <p:spPr>
          <a:xfrm>
            <a:off x="2792627" y="5752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Architecture &amp; Hyperparameters.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A8C774-97AF-3EF7-CF42-FA1F0A952A00}"/>
              </a:ext>
            </a:extLst>
          </p:cNvPr>
          <p:cNvSpPr txBox="1"/>
          <p:nvPr/>
        </p:nvSpPr>
        <p:spPr>
          <a:xfrm>
            <a:off x="478935" y="1980147"/>
            <a:ext cx="849981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Hyperparameters Chosen, Kornblith et al. (2019):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endParaRPr lang="en-US" sz="1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276CBFB-9A40-B8A0-41A2-CE30D1E705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2949930"/>
              </p:ext>
            </p:extLst>
          </p:nvPr>
        </p:nvGraphicFramePr>
        <p:xfrm>
          <a:off x="478935" y="2749201"/>
          <a:ext cx="8056845" cy="1814778"/>
        </p:xfrm>
        <a:graphic>
          <a:graphicData uri="http://schemas.openxmlformats.org/drawingml/2006/table">
            <a:tbl>
              <a:tblPr/>
              <a:tblGrid>
                <a:gridCol w="1192368">
                  <a:extLst>
                    <a:ext uri="{9D8B030D-6E8A-4147-A177-3AD203B41FA5}">
                      <a16:colId xmlns:a16="http://schemas.microsoft.com/office/drawing/2014/main" val="2049938915"/>
                    </a:ext>
                  </a:extLst>
                </a:gridCol>
                <a:gridCol w="2867628">
                  <a:extLst>
                    <a:ext uri="{9D8B030D-6E8A-4147-A177-3AD203B41FA5}">
                      <a16:colId xmlns:a16="http://schemas.microsoft.com/office/drawing/2014/main" val="841196039"/>
                    </a:ext>
                  </a:extLst>
                </a:gridCol>
                <a:gridCol w="3996849">
                  <a:extLst>
                    <a:ext uri="{9D8B030D-6E8A-4147-A177-3AD203B41FA5}">
                      <a16:colId xmlns:a16="http://schemas.microsoft.com/office/drawing/2014/main" val="591262084"/>
                    </a:ext>
                  </a:extLst>
                </a:gridCol>
              </a:tblGrid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Aptos Narrow" panose="020B0004020202020204" pitchFamily="34" charset="0"/>
                        </a:rPr>
                        <a:t>Hyperparameter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Aptos Narrow" panose="020B0004020202020204" pitchFamily="34" charset="0"/>
                        </a:rPr>
                        <a:t>Value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i="0" u="none" strike="noStrike">
                          <a:solidFill>
                            <a:srgbClr val="3F3F3F"/>
                          </a:solidFill>
                          <a:effectLst/>
                          <a:latin typeface="Aptos Narrow" panose="020B0004020202020204" pitchFamily="34" charset="0"/>
                        </a:rPr>
                        <a:t>Rationale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46498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Optimizer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Adam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Adaptive learning, good convergence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0764354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Loss Function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SparseCategoricalCrossentropy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Suitable for integer labels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59597728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Batch Size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64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Balance between speed and stability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366945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Epochs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Enough to show convergence without overfitting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282486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Validation Split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20% from training set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For unbiased performance monitoring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5476239"/>
                  </a:ext>
                </a:extLst>
              </a:tr>
              <a:tr h="2592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Learning Rate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Default (Adam's internal)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No tuning done yet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75633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498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834"/>
    </mc:Choice>
    <mc:Fallback xmlns="">
      <p:transition spd="slow" advTm="6483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66DDDF72-FC5B-FEAC-139E-D2A2122AAB6A}"/>
              </a:ext>
            </a:extLst>
          </p:cNvPr>
          <p:cNvSpPr txBox="1"/>
          <p:nvPr/>
        </p:nvSpPr>
        <p:spPr>
          <a:xfrm>
            <a:off x="2600121" y="5752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Performance Metrics.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4D823DE-1F6C-23E5-95CF-FB2C8A79A0E5}"/>
              </a:ext>
            </a:extLst>
          </p:cNvPr>
          <p:cNvSpPr txBox="1"/>
          <p:nvPr/>
        </p:nvSpPr>
        <p:spPr>
          <a:xfrm>
            <a:off x="314121" y="1758025"/>
            <a:ext cx="8396742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Objective:</a:t>
            </a:r>
          </a:p>
          <a:p>
            <a:r>
              <a:rPr lang="en-US" sz="1400" dirty="0"/>
              <a:t>Evaluate the trained CNN model using standard classification metrics such as accuracy, precision, recall , F1- score , and confusion matrix , </a:t>
            </a:r>
            <a:r>
              <a:rPr lang="en-US" sz="1400" b="1" dirty="0"/>
              <a:t>Géron, A. (2019).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455C0B6-4DBB-F9C1-AEF1-B34F78B88F1A}"/>
              </a:ext>
            </a:extLst>
          </p:cNvPr>
          <p:cNvSpPr txBox="1"/>
          <p:nvPr/>
        </p:nvSpPr>
        <p:spPr>
          <a:xfrm>
            <a:off x="373629" y="2710644"/>
            <a:ext cx="8396742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Key Metrics Evaluated: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Accuracy: Achieved 70% test accuracy on CIFAR-10 dataset.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Precision &amp; Recall: Assessed for each class using classification_report.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F1-Score: Provided a balanced view of precision and recall.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Confusion Matrix: Visualized true vs. predicted labels.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E82D86-A968-EA1E-AA20-135B120136D2}"/>
              </a:ext>
            </a:extLst>
          </p:cNvPr>
          <p:cNvSpPr txBox="1"/>
          <p:nvPr/>
        </p:nvSpPr>
        <p:spPr>
          <a:xfrm>
            <a:off x="216567" y="4070956"/>
            <a:ext cx="7279105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Visual Evidence: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Confusion matrix highlighted strong classification for vehicles (automobile, truck, ship).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Misclassifications were common between visually similar classes (e.g., cat vs. dog).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Training and validation accuracy plots showed consistent upward trends ,</a:t>
            </a:r>
            <a:r>
              <a:rPr lang="en-US" sz="1400" b="1" dirty="0"/>
              <a:t>Goodfellow et al. (2016);  </a:t>
            </a:r>
            <a:r>
              <a:rPr lang="en-US" sz="14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7355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2841FD9-D278-9E0C-427B-AC73E924B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85594"/>
            <a:ext cx="9144000" cy="478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855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27A07F-EBBF-D50B-4F36-914932A3CF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0358"/>
            <a:ext cx="9144000" cy="5197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3989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F45BAC-B7A7-3898-2418-2E2564D73E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3A79296-A898-3622-72F2-9D06DCEFB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89183"/>
            <a:ext cx="9144000" cy="455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6852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0618FA-3E04-860A-C31C-E0AF894AC6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03F8319-2795-D48B-919F-220FE0E8434F}"/>
              </a:ext>
            </a:extLst>
          </p:cNvPr>
          <p:cNvSpPr txBox="1"/>
          <p:nvPr/>
        </p:nvSpPr>
        <p:spPr>
          <a:xfrm>
            <a:off x="2792627" y="5752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Training Strategy.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40910D0-0F80-BF13-6940-11891B578410}"/>
              </a:ext>
            </a:extLst>
          </p:cNvPr>
          <p:cNvSpPr txBox="1"/>
          <p:nvPr/>
        </p:nvSpPr>
        <p:spPr>
          <a:xfrm>
            <a:off x="13771" y="168269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Arial" panose="020B0604020202020204" pitchFamily="34" charset="0"/>
              </a:rPr>
              <a:t>Model Training Configuration: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CFD8AB-2F45-9CBB-1067-51D444CCC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1" y="2052024"/>
            <a:ext cx="9144000" cy="124013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5AA68DE-22FC-F76F-ED18-349C88DCB038}"/>
              </a:ext>
            </a:extLst>
          </p:cNvPr>
          <p:cNvSpPr txBox="1"/>
          <p:nvPr/>
        </p:nvSpPr>
        <p:spPr>
          <a:xfrm>
            <a:off x="0" y="3298334"/>
            <a:ext cx="9171542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Arial" panose="020B0604020202020204" pitchFamily="34" charset="0"/>
              </a:rPr>
              <a:t>Results Support Strategy: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Accuracy rose from </a:t>
            </a: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40% 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 </a:t>
            </a: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74% 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(train) and </a:t>
            </a: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70% 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(validation) in just 10 epochs.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Training and validation loss consistently decreased with no overfitting detected.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Classification report shows balanced precision/recall across most classes.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Confusion matrix highlights strong predictions for </a:t>
            </a: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automobile, frog, truck, and ship.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ED8EFF-4737-D534-24C0-FD59B0419092}"/>
              </a:ext>
            </a:extLst>
          </p:cNvPr>
          <p:cNvSpPr txBox="1"/>
          <p:nvPr/>
        </p:nvSpPr>
        <p:spPr>
          <a:xfrm>
            <a:off x="13771" y="4700420"/>
            <a:ext cx="86343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solidFill>
                  <a:srgbClr val="2C3E50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b="1" i="0" dirty="0">
                <a:effectLst/>
                <a:latin typeface="Arial" panose="020B0604020202020204" pitchFamily="34" charset="0"/>
              </a:rPr>
              <a:t>Next Steps: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Add data augmentation to boost generalization.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 learning rate scheduling or early stopping.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Explore deeper architectures like ResNet for improved performance.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Train longer with increased epoch count if no overfitting is observed</a:t>
            </a:r>
          </a:p>
          <a:p>
            <a:pPr algn="l"/>
            <a:endParaRPr lang="en-US" b="1" i="0" dirty="0">
              <a:solidFill>
                <a:srgbClr val="2C3E5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590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757"/>
    </mc:Choice>
    <mc:Fallback xmlns="">
      <p:transition spd="slow" advTm="50757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7E99CC5-1D75-E625-442A-C50DD8C677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2388"/>
            <a:ext cx="9144000" cy="5185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2471A0B-8D9B-2363-BBBE-328B0EB0962B}"/>
              </a:ext>
            </a:extLst>
          </p:cNvPr>
          <p:cNvSpPr txBox="1"/>
          <p:nvPr/>
        </p:nvSpPr>
        <p:spPr>
          <a:xfrm>
            <a:off x="2792627" y="250421"/>
            <a:ext cx="626715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Code Snippets – CNN model , confusion matrix , hyperparameters, classification reports , accuracy plots and loss plots  .</a:t>
            </a:r>
          </a:p>
        </p:txBody>
      </p:sp>
    </p:spTree>
    <p:extLst>
      <p:ext uri="{BB962C8B-B14F-4D97-AF65-F5344CB8AC3E}">
        <p14:creationId xmlns:p14="http://schemas.microsoft.com/office/powerpoint/2010/main" val="40877873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578CA8-6DC8-7437-A6C0-C12B15266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2388"/>
            <a:ext cx="9144000" cy="51856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E14859-3E71-B3C4-7B39-7B01B0EAD680}"/>
              </a:ext>
            </a:extLst>
          </p:cNvPr>
          <p:cNvSpPr txBox="1"/>
          <p:nvPr/>
        </p:nvSpPr>
        <p:spPr>
          <a:xfrm>
            <a:off x="2165684" y="212103"/>
            <a:ext cx="65331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Code Snippets – CNN model , confusion matrix , hyperparameters, classification reports , accuracy plots and loss plots  .</a:t>
            </a:r>
          </a:p>
        </p:txBody>
      </p:sp>
    </p:spTree>
    <p:extLst>
      <p:ext uri="{BB962C8B-B14F-4D97-AF65-F5344CB8AC3E}">
        <p14:creationId xmlns:p14="http://schemas.microsoft.com/office/powerpoint/2010/main" val="2084624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1534C-BF88-E541-B4DF-559ACD9C5196}"/>
              </a:ext>
            </a:extLst>
          </p:cNvPr>
          <p:cNvSpPr txBox="1">
            <a:spLocks/>
          </p:cNvSpPr>
          <p:nvPr/>
        </p:nvSpPr>
        <p:spPr>
          <a:xfrm>
            <a:off x="175886" y="1171154"/>
            <a:ext cx="7422778" cy="63021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DF16A87-61B2-6B42-B17A-25C5B3B93791}"/>
              </a:ext>
            </a:extLst>
          </p:cNvPr>
          <p:cNvSpPr txBox="1"/>
          <p:nvPr/>
        </p:nvSpPr>
        <p:spPr>
          <a:xfrm>
            <a:off x="400904" y="2030303"/>
            <a:ext cx="7558880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Project Overview.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Preparation and Dataset splitting.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Validation Set Rationale.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Model Selection.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Architecture &amp; Hyperparameters.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Performance Metrics.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Training Strategy.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Comparative Discussion.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Conclusions.</a:t>
            </a: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36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92"/>
    </mc:Choice>
    <mc:Fallback xmlns="">
      <p:transition spd="slow" advTm="30692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90E08E-7AAB-6B2D-0ABE-291F88D8E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3209EDF-E263-109C-EBFE-19B98C9D714A}"/>
              </a:ext>
            </a:extLst>
          </p:cNvPr>
          <p:cNvSpPr txBox="1"/>
          <p:nvPr/>
        </p:nvSpPr>
        <p:spPr>
          <a:xfrm>
            <a:off x="2792627" y="57527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Comparative Discussion.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6C8ABD-E56E-E30B-51E0-C76A0AD30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38272"/>
            <a:ext cx="8912646" cy="237964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AE933C-346E-DD86-1B20-4BAAFC735C81}"/>
              </a:ext>
            </a:extLst>
          </p:cNvPr>
          <p:cNvSpPr txBox="1"/>
          <p:nvPr/>
        </p:nvSpPr>
        <p:spPr>
          <a:xfrm>
            <a:off x="78002" y="1775424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Strengths and weakness of ML Approach:</a:t>
            </a:r>
          </a:p>
        </p:txBody>
      </p:sp>
    </p:spTree>
    <p:extLst>
      <p:ext uri="{BB962C8B-B14F-4D97-AF65-F5344CB8AC3E}">
        <p14:creationId xmlns:p14="http://schemas.microsoft.com/office/powerpoint/2010/main" val="27536731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619601BE-AC45-B371-F171-4371C2A712FD}"/>
              </a:ext>
            </a:extLst>
          </p:cNvPr>
          <p:cNvSpPr txBox="1"/>
          <p:nvPr/>
        </p:nvSpPr>
        <p:spPr>
          <a:xfrm>
            <a:off x="2638927" y="63394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Conclusions.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20A6033-02C3-5FA3-CBE6-4C048484A57F}"/>
              </a:ext>
            </a:extLst>
          </p:cNvPr>
          <p:cNvSpPr txBox="1"/>
          <p:nvPr/>
        </p:nvSpPr>
        <p:spPr>
          <a:xfrm>
            <a:off x="352926" y="1736199"/>
            <a:ext cx="770040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Summary: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Built and evaluated a CNN for CIFAR-10.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Achieved 70% accuracy using a simple 3 – layer architecture.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3EF3B4-30E5-597B-5024-FB24B4D9424E}"/>
              </a:ext>
            </a:extLst>
          </p:cNvPr>
          <p:cNvSpPr txBox="1"/>
          <p:nvPr/>
        </p:nvSpPr>
        <p:spPr>
          <a:xfrm>
            <a:off x="352925" y="2688818"/>
            <a:ext cx="8629710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Knowledge Gained: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Hands on experience building and training CNN model using TensorFlow.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Learned how to preprocess image data and split datasets for training, validation and testing.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Understood the impact of key hyperparameters such as batch size, epochs and optimizers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Learned how to evaluate model performance using accuracy , classification reports and confusion matrices.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Gainde insight into the strengths and limitations of classical vs deep vs advanced ML approaches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03FEBE-CAA6-2482-12F1-6C6E8AD177AC}"/>
              </a:ext>
            </a:extLst>
          </p:cNvPr>
          <p:cNvSpPr txBox="1"/>
          <p:nvPr/>
        </p:nvSpPr>
        <p:spPr>
          <a:xfrm>
            <a:off x="505326" y="4311708"/>
            <a:ext cx="8136650" cy="12311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Future Improvements: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Implement dropout or batch normalization layers.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 data augmentation to increase dataset diversity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Explore deeper models (e.g., ResNet, VGG) or pre-trained transfer learning methods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Tune hyperparameters using cross validation or grid search.</a:t>
            </a:r>
          </a:p>
        </p:txBody>
      </p:sp>
    </p:spTree>
    <p:extLst>
      <p:ext uri="{BB962C8B-B14F-4D97-AF65-F5344CB8AC3E}">
        <p14:creationId xmlns:p14="http://schemas.microsoft.com/office/powerpoint/2010/main" val="244295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905"/>
    </mc:Choice>
    <mc:Fallback xmlns="">
      <p:transition spd="slow" advTm="35905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D17BE9-FF32-13B9-3CD7-F9CDC0A7B035}"/>
              </a:ext>
            </a:extLst>
          </p:cNvPr>
          <p:cNvSpPr txBox="1"/>
          <p:nvPr/>
        </p:nvSpPr>
        <p:spPr>
          <a:xfrm>
            <a:off x="2638927" y="633941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References and Appendix.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B72775-4A0A-4A98-8B26-E1B30F7A5C21}"/>
              </a:ext>
            </a:extLst>
          </p:cNvPr>
          <p:cNvSpPr txBox="1"/>
          <p:nvPr/>
        </p:nvSpPr>
        <p:spPr>
          <a:xfrm>
            <a:off x="-926431" y="3059668"/>
            <a:ext cx="128617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B5D72D5-8BDD-128D-B631-A668C74532AB}"/>
              </a:ext>
            </a:extLst>
          </p:cNvPr>
          <p:cNvSpPr txBox="1"/>
          <p:nvPr/>
        </p:nvSpPr>
        <p:spPr>
          <a:xfrm>
            <a:off x="372979" y="1723345"/>
            <a:ext cx="8398041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lphaUcPeriod"/>
            </a:pPr>
            <a:r>
              <a:rPr lang="en-US" sz="1400" dirty="0"/>
              <a:t>Krizhevsky, A., </a:t>
            </a:r>
            <a:r>
              <a:rPr lang="en-US" sz="1400" dirty="0" err="1"/>
              <a:t>Sutskever</a:t>
            </a:r>
            <a:r>
              <a:rPr lang="en-US" sz="1400" dirty="0"/>
              <a:t>, I., &amp; Hinton, G. E. (2012). ImageNet classification with deep convolutional neural networks. </a:t>
            </a:r>
            <a:r>
              <a:rPr lang="en-US" sz="1400" i="1" dirty="0"/>
              <a:t>Advances in Neural Information Processing Systems</a:t>
            </a:r>
            <a:r>
              <a:rPr lang="en-US" sz="1400" dirty="0"/>
              <a:t>, </a:t>
            </a:r>
            <a:r>
              <a:rPr lang="en-US" sz="1400" i="1" dirty="0"/>
              <a:t>25</a:t>
            </a:r>
            <a:r>
              <a:rPr lang="en-US" sz="1400" dirty="0"/>
              <a:t>, 1097–1105. https://doi.org/10.1145/3065386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11. Géron, A. (2019). </a:t>
            </a:r>
            <a:r>
              <a:rPr lang="en-US" sz="1400" i="1" dirty="0"/>
              <a:t>Hands-on machine learning with Scikit-Learn, </a:t>
            </a:r>
            <a:r>
              <a:rPr lang="en-US" sz="1400" i="1" dirty="0" err="1"/>
              <a:t>Keras</a:t>
            </a:r>
            <a:r>
              <a:rPr lang="en-US" sz="1400" i="1" dirty="0"/>
              <a:t>, and TensorFlow</a:t>
            </a:r>
            <a:r>
              <a:rPr lang="en-US" sz="1400" dirty="0"/>
              <a:t> (2nd ed.). O’Reilly Media.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Pedregosa, F., </a:t>
            </a:r>
            <a:r>
              <a:rPr lang="en-US" sz="1400" dirty="0" err="1"/>
              <a:t>Varoquaux</a:t>
            </a:r>
            <a:r>
              <a:rPr lang="en-US" sz="1400" dirty="0"/>
              <a:t>, G., </a:t>
            </a:r>
            <a:r>
              <a:rPr lang="en-US" sz="1400" dirty="0" err="1"/>
              <a:t>Gramfort</a:t>
            </a:r>
            <a:r>
              <a:rPr lang="en-US" sz="1400" dirty="0"/>
              <a:t>, A., Michel, V., Thirion, B., Grisel, O., ... &amp; Duchesnay, É. (2011). Scikit-learn: Machine learning in Python. Journal of Machine Learning Research, 12, 2825–2830.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 err="1"/>
              <a:t>Zoph</a:t>
            </a:r>
            <a:r>
              <a:rPr lang="en-US" sz="1400" dirty="0"/>
              <a:t>, B., &amp; Le, Q. V. (2017). Neural architecture search with reinforcement learning. International Conference on Learning Representations (ICLR). https://arxiv.org/abs/1611.01578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LeCun, Y., Bengio, Y., &amp; Hinton, G. (2015). Deep learning. Nature, 521(7553), 436–444. https://doi.org/10.1038/nature14539.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Goodfellow, I., Bengio, Y., &amp; Courville, A. (2016). Deep learning. MIT Press. https://www.deeplearningbook.org/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He, K., Zhang, X., Ren, S., &amp; Sun, J. (2016). Deep residual learning for image recognition. Proceedings of the IEEE Conference on Computer Vision and Pattern Recognition (CVPR), 770–778. https://doi.org/10.1109/CVPR.2016.90</a:t>
            </a:r>
          </a:p>
          <a:p>
            <a:pPr marL="342900" indent="-342900">
              <a:buFont typeface="+mj-lt"/>
              <a:buAutoNum type="alphaUcPeriod"/>
            </a:pPr>
            <a:r>
              <a:rPr lang="en-US" sz="1400" dirty="0"/>
              <a:t>Chen, T., Kornblith, S., Norouzi, M., &amp; Hinton, G. (2020). A simple framework for contrastive learning of visual representations. </a:t>
            </a:r>
            <a:r>
              <a:rPr lang="en-US" sz="1400" i="1" dirty="0"/>
              <a:t>International Conference on Machine Learning (ICML)</a:t>
            </a:r>
            <a:r>
              <a:rPr lang="en-US" sz="1400" dirty="0"/>
              <a:t>, 1597–1607. https://arxiv.org/abs/2002.05709</a:t>
            </a:r>
          </a:p>
          <a:p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pPr marL="342900" indent="-342900">
              <a:buFont typeface="+mj-lt"/>
              <a:buAutoNum type="alphaUcPeriod"/>
            </a:pPr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41155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7C08622-4400-18D7-9F45-3E5086BE55EA}"/>
              </a:ext>
            </a:extLst>
          </p:cNvPr>
          <p:cNvSpPr txBox="1"/>
          <p:nvPr/>
        </p:nvSpPr>
        <p:spPr>
          <a:xfrm>
            <a:off x="2631989" y="4887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Project Overview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B8DF7FF-9651-09E1-B4D0-9C6BF0C830E3}"/>
              </a:ext>
            </a:extLst>
          </p:cNvPr>
          <p:cNvSpPr txBox="1"/>
          <p:nvPr/>
        </p:nvSpPr>
        <p:spPr>
          <a:xfrm>
            <a:off x="240632" y="1891484"/>
            <a:ext cx="8867273" cy="10823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125"/>
              </a:spcAft>
              <a:buNone/>
            </a:pPr>
            <a:r>
              <a:rPr lang="en-US" b="1" i="0" dirty="0">
                <a:solidFill>
                  <a:srgbClr val="37474F"/>
                </a:solidFill>
                <a:effectLst/>
                <a:latin typeface="akzidenz-grotesk"/>
              </a:rPr>
              <a:t>Assignment Topic:</a:t>
            </a:r>
          </a:p>
          <a:p>
            <a:pPr algn="l">
              <a:spcAft>
                <a:spcPts val="1125"/>
              </a:spcAft>
              <a:buNone/>
            </a:pPr>
            <a:r>
              <a:rPr lang="en-US" sz="1400" dirty="0">
                <a:solidFill>
                  <a:srgbClr val="4C5A73"/>
                </a:solidFill>
                <a:latin typeface="akzidenz-grotesk"/>
              </a:rPr>
              <a:t>Neural Network Models for Object Recognition Using Multi-Track ML Approaches.</a:t>
            </a:r>
          </a:p>
          <a:p>
            <a:pPr algn="l">
              <a:spcAft>
                <a:spcPts val="1125"/>
              </a:spcAft>
              <a:buNone/>
            </a:pPr>
            <a:endParaRPr lang="en-US" sz="1400" b="1" i="0" dirty="0">
              <a:solidFill>
                <a:srgbClr val="37474F"/>
              </a:solidFill>
              <a:effectLst/>
              <a:latin typeface="akzidenz-grotesk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510B23-E5F9-1559-5499-D2037ED07FEF}"/>
              </a:ext>
            </a:extLst>
          </p:cNvPr>
          <p:cNvSpPr txBox="1"/>
          <p:nvPr/>
        </p:nvSpPr>
        <p:spPr>
          <a:xfrm>
            <a:off x="240632" y="2700511"/>
            <a:ext cx="8867273" cy="2367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Aft>
                <a:spcPts val="1125"/>
              </a:spcAft>
              <a:buNone/>
            </a:pPr>
            <a:r>
              <a:rPr lang="en-US" b="1" i="0" dirty="0">
                <a:solidFill>
                  <a:srgbClr val="37474F"/>
                </a:solidFill>
                <a:effectLst/>
                <a:latin typeface="akzidenz-grotesk"/>
              </a:rPr>
              <a:t> Background:</a:t>
            </a:r>
          </a:p>
          <a:p>
            <a:pPr>
              <a:spcAft>
                <a:spcPts val="1125"/>
              </a:spcAft>
            </a:pPr>
            <a:r>
              <a:rPr lang="en-US" sz="1400" dirty="0"/>
              <a:t>Artificial Intelligence (AI) is revolutionizing industries by enabling automated object recognition. This technology powers key applications such as ,</a:t>
            </a:r>
            <a:r>
              <a:rPr lang="en-US" sz="1400" b="1" dirty="0"/>
              <a:t>Krizhevsky (2009):</a:t>
            </a:r>
          </a:p>
          <a:p>
            <a:pPr marL="285750" indent="-285750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37474F"/>
                </a:solidFill>
                <a:effectLst/>
                <a:latin typeface="akzidenz-grotesk"/>
              </a:rPr>
              <a:t>Self-driving cars (road sign and object detection)</a:t>
            </a:r>
          </a:p>
          <a:p>
            <a:pPr marL="285750" indent="-285750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37474F"/>
                </a:solidFill>
                <a:effectLst/>
                <a:latin typeface="akzidenz-grotesk"/>
              </a:rPr>
              <a:t>Face ID and biometric authentication</a:t>
            </a:r>
          </a:p>
          <a:p>
            <a:pPr marL="285750" indent="-285750">
              <a:spcAft>
                <a:spcPts val="1125"/>
              </a:spcAft>
              <a:buFont typeface="Arial" panose="020B0604020202020204" pitchFamily="34" charset="0"/>
              <a:buChar char="•"/>
            </a:pPr>
            <a:r>
              <a:rPr lang="en-US" sz="1400" b="1" i="0" dirty="0">
                <a:solidFill>
                  <a:srgbClr val="37474F"/>
                </a:solidFill>
                <a:effectLst/>
                <a:latin typeface="akzidenz-grotesk"/>
              </a:rPr>
              <a:t>Video surveillance and security systems</a:t>
            </a:r>
          </a:p>
          <a:p>
            <a:pPr algn="l">
              <a:spcAft>
                <a:spcPts val="1125"/>
              </a:spcAft>
              <a:buNone/>
            </a:pPr>
            <a:endParaRPr lang="en-US" sz="1400" b="1" i="0" dirty="0">
              <a:solidFill>
                <a:srgbClr val="37474F"/>
              </a:solidFill>
              <a:effectLst/>
              <a:latin typeface="akzidenz-grotesk"/>
            </a:endParaRPr>
          </a:p>
        </p:txBody>
      </p:sp>
    </p:spTree>
    <p:extLst>
      <p:ext uri="{BB962C8B-B14F-4D97-AF65-F5344CB8AC3E}">
        <p14:creationId xmlns:p14="http://schemas.microsoft.com/office/powerpoint/2010/main" val="2266986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013"/>
    </mc:Choice>
    <mc:Fallback xmlns="">
      <p:transition spd="slow" advTm="51013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49F7B25-853A-33F1-A953-DC96C657C5A9}"/>
              </a:ext>
            </a:extLst>
          </p:cNvPr>
          <p:cNvSpPr txBox="1"/>
          <p:nvPr/>
        </p:nvSpPr>
        <p:spPr>
          <a:xfrm>
            <a:off x="541421" y="1836638"/>
            <a:ext cx="8602580" cy="17235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b="1" dirty="0"/>
              <a:t>Project Objective:</a:t>
            </a:r>
          </a:p>
          <a:p>
            <a:pPr algn="l">
              <a:buNone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To build and evaluate object recognition models using the </a:t>
            </a:r>
            <a:r>
              <a:rPr lang="en-US" sz="14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CIFAR-10 dataset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while comparing multiple machine learning tracks: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 1: Classical ML (e.g., Feature Engineering + SVM/KNN)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 2: Deep Learning (e.g., CNNs and Transfer Learning)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Track 3: Advanced ML (e.g., Self-Supervised Learning &amp; Neural Architecture Search)</a:t>
            </a: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936191-FB35-630F-8F2B-092A14801114}"/>
              </a:ext>
            </a:extLst>
          </p:cNvPr>
          <p:cNvSpPr txBox="1"/>
          <p:nvPr/>
        </p:nvSpPr>
        <p:spPr>
          <a:xfrm>
            <a:off x="2165684" y="58535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None/>
            </a:pPr>
            <a:r>
              <a:rPr lang="en-US" b="1" i="0" dirty="0">
                <a:solidFill>
                  <a:srgbClr val="2C3E50"/>
                </a:solidFill>
                <a:effectLst/>
                <a:latin typeface="Arial" panose="020B0604020202020204" pitchFamily="34" charset="0"/>
              </a:rPr>
              <a:t> Project Objective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9CB026-A33D-B431-6216-CB776AB63E4B}"/>
              </a:ext>
            </a:extLst>
          </p:cNvPr>
          <p:cNvSpPr txBox="1"/>
          <p:nvPr/>
        </p:nvSpPr>
        <p:spPr>
          <a:xfrm>
            <a:off x="541421" y="3560187"/>
            <a:ext cx="860258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Implementation Requirements: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Design and train a neural network on CIFAR-10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Partition a validation set from the training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Assess model performance using metrics such as accuracy, precision, and recall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400" b="0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Compare the outcomes across the three ML tracks</a:t>
            </a:r>
          </a:p>
          <a:p>
            <a:endParaRPr lang="en-US" b="1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3E7F6D7-4309-975E-3D7D-75302C6A0707}"/>
              </a:ext>
            </a:extLst>
          </p:cNvPr>
          <p:cNvSpPr txBox="1"/>
          <p:nvPr/>
        </p:nvSpPr>
        <p:spPr>
          <a:xfrm>
            <a:off x="541420" y="4883626"/>
            <a:ext cx="8831179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Outcome:</a:t>
            </a:r>
          </a:p>
          <a:p>
            <a:r>
              <a:rPr lang="en-US" sz="1400" dirty="0"/>
              <a:t>By the end of this project, the model's strengths and limitations will be analyzed, and a comparative understanding of ML approaches in object recognition will be developed.</a:t>
            </a:r>
          </a:p>
        </p:txBody>
      </p:sp>
    </p:spTree>
    <p:extLst>
      <p:ext uri="{BB962C8B-B14F-4D97-AF65-F5344CB8AC3E}">
        <p14:creationId xmlns:p14="http://schemas.microsoft.com/office/powerpoint/2010/main" val="791860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F407B8-0331-5C73-21E5-3F8C66BF6C9D}"/>
              </a:ext>
            </a:extLst>
          </p:cNvPr>
          <p:cNvSpPr txBox="1"/>
          <p:nvPr/>
        </p:nvSpPr>
        <p:spPr>
          <a:xfrm>
            <a:off x="2532837" y="48877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Data Preparation and Dataset splitting.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34E2E97-B684-AF0D-C34A-15F2E298E80C}"/>
              </a:ext>
            </a:extLst>
          </p:cNvPr>
          <p:cNvSpPr txBox="1"/>
          <p:nvPr/>
        </p:nvSpPr>
        <p:spPr>
          <a:xfrm>
            <a:off x="501268" y="2024215"/>
            <a:ext cx="8642732" cy="330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Dataset Used</a:t>
            </a:r>
            <a:r>
              <a:rPr lang="en-US" b="1" dirty="0"/>
              <a:t>: </a:t>
            </a:r>
          </a:p>
          <a:p>
            <a:pPr marL="742950" lvl="1" indent="-285750">
              <a:buFont typeface="Courier New" panose="02070309020205020404" pitchFamily="49" charset="0"/>
              <a:buChar char="o"/>
            </a:pPr>
            <a:r>
              <a:rPr lang="en-US" sz="1400" dirty="0"/>
              <a:t>CIFAR-10 (60,000 images, 10 classes, 32x32 RGB).</a:t>
            </a:r>
          </a:p>
          <a:p>
            <a:pPr lvl="1"/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Data Split: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Training set: 40,000 </a:t>
            </a:r>
            <a:r>
              <a:rPr lang="en-US" sz="1400" dirty="0" err="1"/>
              <a:t>images,</a:t>
            </a:r>
            <a:r>
              <a:rPr lang="en-US" sz="1400" b="1" dirty="0" err="1"/>
              <a:t>LeCun</a:t>
            </a:r>
            <a:r>
              <a:rPr lang="en-US" sz="1400" b="1" dirty="0"/>
              <a:t> et al. (2015); </a:t>
            </a:r>
            <a:r>
              <a:rPr lang="en-US" sz="1400" dirty="0"/>
              <a:t>.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Validation set: 10,000 images.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Test set: 10,000 images.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Preprocessing steps: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Image reshaping. </a:t>
            </a:r>
          </a:p>
          <a:p>
            <a:pPr marL="742950" lvl="1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1400" dirty="0"/>
              <a:t>Normalization [0,1].</a:t>
            </a:r>
          </a:p>
          <a:p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870086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E6B8C0D-91B0-414F-03C3-5A0EC5918103}"/>
              </a:ext>
            </a:extLst>
          </p:cNvPr>
          <p:cNvSpPr txBox="1"/>
          <p:nvPr/>
        </p:nvSpPr>
        <p:spPr>
          <a:xfrm>
            <a:off x="2045368" y="60941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Data Preparation and Dataset splitting.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2DB39F-0519-BABE-A8A2-BF8FFF5C2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3806"/>
            <a:ext cx="9144000" cy="560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0825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FE8BCC-1B33-9BF9-5F70-239279A601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66294"/>
            <a:ext cx="9144000" cy="51917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5124667-B7AE-CBB1-99A0-73E0C9E1DDDF}"/>
              </a:ext>
            </a:extLst>
          </p:cNvPr>
          <p:cNvSpPr txBox="1"/>
          <p:nvPr/>
        </p:nvSpPr>
        <p:spPr>
          <a:xfrm>
            <a:off x="2165684" y="67741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 Data Preparation - Code Snippets </a:t>
            </a:r>
          </a:p>
        </p:txBody>
      </p:sp>
    </p:spTree>
    <p:extLst>
      <p:ext uri="{BB962C8B-B14F-4D97-AF65-F5344CB8AC3E}">
        <p14:creationId xmlns:p14="http://schemas.microsoft.com/office/powerpoint/2010/main" val="9783360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9FC161-51E8-A315-6319-A6507A94E9DB}"/>
              </a:ext>
            </a:extLst>
          </p:cNvPr>
          <p:cNvSpPr txBox="1"/>
          <p:nvPr/>
        </p:nvSpPr>
        <p:spPr>
          <a:xfrm>
            <a:off x="2165684" y="677415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 Data Preparation - Code Snippets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9B59D9-8E0A-D62C-2A37-442EFB5A0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76414"/>
            <a:ext cx="9144000" cy="575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97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E3F82957-B873-1952-DF81-BB7CB117605D}"/>
              </a:ext>
            </a:extLst>
          </p:cNvPr>
          <p:cNvSpPr txBox="1"/>
          <p:nvPr/>
        </p:nvSpPr>
        <p:spPr>
          <a:xfrm>
            <a:off x="2286000" y="5699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b="0" i="0" u="none" strike="noStrike" dirty="0">
                <a:solidFill>
                  <a:srgbClr val="373A3C"/>
                </a:solidFill>
                <a:effectLst/>
                <a:latin typeface="arial" panose="020B0604020202020204" pitchFamily="34" charset="0"/>
              </a:rPr>
              <a:t>Validation Set Rationale.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65ADB0A-091A-B9CF-B70F-5713A74CD800}"/>
              </a:ext>
            </a:extLst>
          </p:cNvPr>
          <p:cNvSpPr txBox="1"/>
          <p:nvPr/>
        </p:nvSpPr>
        <p:spPr>
          <a:xfrm>
            <a:off x="622452" y="1973827"/>
            <a:ext cx="8400362" cy="361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 dirty="0"/>
              <a:t>Importance of Validation Set Rationale: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Used to fine-tune the model – helps choose the best settings (like learning rate, layers, filters) </a:t>
            </a:r>
            <a:r>
              <a:rPr lang="en-US" sz="1400" b="1" dirty="0"/>
              <a:t>Pedregosa et al. (2011).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Separate from training data – not used to train, only to check performance.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sz="1400" dirty="0"/>
              <a:t>Helps prevent overfitting -  if training accuracy is high but validation is low , the model is memorizing , not learning.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226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142"/>
    </mc:Choice>
    <mc:Fallback xmlns="">
      <p:transition spd="slow" advTm="76142"/>
    </mc:Fallback>
  </mc:AlternateContent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20096</TotalTime>
  <Words>1502</Words>
  <Application>Microsoft Office PowerPoint</Application>
  <PresentationFormat>On-screen Show (4:3)</PresentationFormat>
  <Paragraphs>171</Paragraphs>
  <Slides>22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3" baseType="lpstr">
      <vt:lpstr>akzidenz-grotesk</vt:lpstr>
      <vt:lpstr>Aptos Narrow</vt:lpstr>
      <vt:lpstr>Arial</vt:lpstr>
      <vt:lpstr>Arial</vt:lpstr>
      <vt:lpstr>Calibri</vt:lpstr>
      <vt:lpstr>Courier New</vt:lpstr>
      <vt:lpstr>Lato</vt:lpstr>
      <vt:lpstr>Lora</vt:lpstr>
      <vt:lpstr>Montserrat</vt:lpstr>
      <vt:lpstr>Montserrat Medium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Brazier, Suzanne C</dc:creator>
  <cp:lastModifiedBy>Majed Alzaabi</cp:lastModifiedBy>
  <cp:revision>139</cp:revision>
  <dcterms:created xsi:type="dcterms:W3CDTF">2019-05-01T15:27:08Z</dcterms:created>
  <dcterms:modified xsi:type="dcterms:W3CDTF">2025-07-14T17:14:09Z</dcterms:modified>
</cp:coreProperties>
</file>

<file path=docProps/thumbnail.jpeg>
</file>